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2" r:id="rId5"/>
    <p:sldMasterId id="2147483743" r:id="rId6"/>
    <p:sldMasterId id="214748374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</p:sldIdLst>
  <p:sldSz cy="5143500" cx="9144000"/>
  <p:notesSz cx="6858000" cy="9144000"/>
  <p:embeddedFontLst>
    <p:embeddedFont>
      <p:font typeface="Ubuntu"/>
      <p:regular r:id="rId55"/>
      <p:bold r:id="rId56"/>
      <p:italic r:id="rId57"/>
      <p:boldItalic r:id="rId58"/>
    </p:embeddedFont>
    <p:embeddedFont>
      <p:font typeface="Roboto Medium"/>
      <p:regular r:id="rId59"/>
      <p:bold r:id="rId60"/>
      <p:italic r:id="rId61"/>
      <p:boldItalic r:id="rId62"/>
    </p:embeddedFont>
    <p:embeddedFont>
      <p:font typeface="Fira Sans Extra Condensed Medium"/>
      <p:regular r:id="rId63"/>
      <p:bold r:id="rId64"/>
      <p:italic r:id="rId65"/>
      <p:boldItalic r:id="rId66"/>
    </p:embeddedFont>
    <p:embeddedFont>
      <p:font typeface="Barlow Semi Condensed Medium"/>
      <p:regular r:id="rId67"/>
      <p:bold r:id="rId68"/>
      <p:italic r:id="rId69"/>
      <p:boldItalic r:id="rId70"/>
    </p:embeddedFont>
    <p:embeddedFont>
      <p:font typeface="IBM Plex Mono"/>
      <p:regular r:id="rId71"/>
      <p:bold r:id="rId72"/>
      <p:italic r:id="rId73"/>
      <p:boldItalic r:id="rId74"/>
    </p:embeddedFont>
    <p:embeddedFont>
      <p:font typeface="Marvel"/>
      <p:regular r:id="rId75"/>
      <p:bold r:id="rId76"/>
      <p:italic r:id="rId77"/>
      <p:boldItalic r:id="rId78"/>
    </p:embeddedFont>
    <p:embeddedFont>
      <p:font typeface="IBM Plex Sans"/>
      <p:regular r:id="rId79"/>
      <p:bold r:id="rId80"/>
      <p:italic r:id="rId81"/>
      <p:boldItalic r:id="rId82"/>
    </p:embeddedFont>
    <p:embeddedFont>
      <p:font typeface="Roboto"/>
      <p:regular r:id="rId83"/>
      <p:bold r:id="rId84"/>
      <p:italic r:id="rId85"/>
      <p:boldItalic r:id="rId86"/>
    </p:embeddedFont>
    <p:embeddedFont>
      <p:font typeface="Playfair Display"/>
      <p:regular r:id="rId87"/>
      <p:bold r:id="rId88"/>
      <p:italic r:id="rId89"/>
      <p:boldItalic r:id="rId90"/>
    </p:embeddedFont>
    <p:embeddedFont>
      <p:font typeface="Montserrat"/>
      <p:regular r:id="rId91"/>
      <p:bold r:id="rId92"/>
      <p:italic r:id="rId93"/>
      <p:boldItalic r:id="rId94"/>
    </p:embeddedFont>
    <p:embeddedFont>
      <p:font typeface="IBM Plex Mono Light"/>
      <p:regular r:id="rId95"/>
      <p:bold r:id="rId96"/>
      <p:italic r:id="rId97"/>
      <p:boldItalic r:id="rId98"/>
    </p:embeddedFont>
    <p:embeddedFont>
      <p:font typeface="IBM Plex Sans Medium"/>
      <p:regular r:id="rId99"/>
      <p:bold r:id="rId100"/>
      <p:italic r:id="rId101"/>
      <p:boldItalic r:id="rId102"/>
    </p:embeddedFont>
    <p:embeddedFont>
      <p:font typeface="Barlow Semi Condensed"/>
      <p:regular r:id="rId103"/>
      <p:bold r:id="rId104"/>
      <p:italic r:id="rId105"/>
      <p:boldItalic r:id="rId106"/>
    </p:embeddedFont>
    <p:embeddedFont>
      <p:font typeface="IBM Plex Sans SemiBold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4FEE74-0BA2-41EE-A8F7-559981D20109}">
  <a:tblStyle styleId="{854FEE74-0BA2-41EE-A8F7-559981D20109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font" Target="fonts/IBMPlexSansSemiBold-regular.fntdata"/><Relationship Id="rId106" Type="http://schemas.openxmlformats.org/officeDocument/2006/relationships/font" Target="fonts/BarlowSemiCondensed-boldItalic.fntdata"/><Relationship Id="rId105" Type="http://schemas.openxmlformats.org/officeDocument/2006/relationships/font" Target="fonts/BarlowSemiCondensed-italic.fntdata"/><Relationship Id="rId104" Type="http://schemas.openxmlformats.org/officeDocument/2006/relationships/font" Target="fonts/BarlowSemiCondensed-bold.fntdata"/><Relationship Id="rId109" Type="http://schemas.openxmlformats.org/officeDocument/2006/relationships/font" Target="fonts/IBMPlexSansSemiBold-italic.fntdata"/><Relationship Id="rId108" Type="http://schemas.openxmlformats.org/officeDocument/2006/relationships/font" Target="fonts/IBMPlexSansSemiBold-bold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BarlowSemiCondensed-regular.fntdata"/><Relationship Id="rId102" Type="http://schemas.openxmlformats.org/officeDocument/2006/relationships/font" Target="fonts/IBMPlexSansMedium-boldItalic.fntdata"/><Relationship Id="rId101" Type="http://schemas.openxmlformats.org/officeDocument/2006/relationships/font" Target="fonts/IBMPlexSansMedium-italic.fntdata"/><Relationship Id="rId100" Type="http://schemas.openxmlformats.org/officeDocument/2006/relationships/font" Target="fonts/IBMPlexSansMedium-bold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IBMPlexMonoLight-regular.fntdata"/><Relationship Id="rId94" Type="http://schemas.openxmlformats.org/officeDocument/2006/relationships/font" Target="fonts/Montserrat-boldItalic.fntdata"/><Relationship Id="rId97" Type="http://schemas.openxmlformats.org/officeDocument/2006/relationships/font" Target="fonts/IBMPlexMonoLight-italic.fntdata"/><Relationship Id="rId96" Type="http://schemas.openxmlformats.org/officeDocument/2006/relationships/font" Target="fonts/IBMPlexMonoLight-bold.fntdata"/><Relationship Id="rId11" Type="http://schemas.openxmlformats.org/officeDocument/2006/relationships/slide" Target="slides/slide3.xml"/><Relationship Id="rId99" Type="http://schemas.openxmlformats.org/officeDocument/2006/relationships/font" Target="fonts/IBMPlexSansMedium-regular.fntdata"/><Relationship Id="rId10" Type="http://schemas.openxmlformats.org/officeDocument/2006/relationships/slide" Target="slides/slide2.xml"/><Relationship Id="rId98" Type="http://schemas.openxmlformats.org/officeDocument/2006/relationships/font" Target="fonts/IBMPlexMonoLight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Montserrat-regular.fntdata"/><Relationship Id="rId90" Type="http://schemas.openxmlformats.org/officeDocument/2006/relationships/font" Target="fonts/PlayfairDisplay-boldItalic.fntdata"/><Relationship Id="rId93" Type="http://schemas.openxmlformats.org/officeDocument/2006/relationships/font" Target="fonts/Montserrat-italic.fntdata"/><Relationship Id="rId92" Type="http://schemas.openxmlformats.org/officeDocument/2006/relationships/font" Target="fonts/Montserrat-bold.fntdata"/><Relationship Id="rId15" Type="http://schemas.openxmlformats.org/officeDocument/2006/relationships/slide" Target="slides/slide7.xml"/><Relationship Id="rId110" Type="http://schemas.openxmlformats.org/officeDocument/2006/relationships/font" Target="fonts/IBMPlexSansSemiBold-boldItalic.fntdata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86" Type="http://schemas.openxmlformats.org/officeDocument/2006/relationships/font" Target="fonts/Roboto-boldItalic.fntdata"/><Relationship Id="rId85" Type="http://schemas.openxmlformats.org/officeDocument/2006/relationships/font" Target="fonts/Roboto-italic.fntdata"/><Relationship Id="rId88" Type="http://schemas.openxmlformats.org/officeDocument/2006/relationships/font" Target="fonts/PlayfairDisplay-bold.fntdata"/><Relationship Id="rId87" Type="http://schemas.openxmlformats.org/officeDocument/2006/relationships/font" Target="fonts/PlayfairDisplay-regular.fntdata"/><Relationship Id="rId89" Type="http://schemas.openxmlformats.org/officeDocument/2006/relationships/font" Target="fonts/PlayfairDisplay-italic.fntdata"/><Relationship Id="rId80" Type="http://schemas.openxmlformats.org/officeDocument/2006/relationships/font" Target="fonts/IBMPlexSans-bold.fntdata"/><Relationship Id="rId82" Type="http://schemas.openxmlformats.org/officeDocument/2006/relationships/font" Target="fonts/IBMPlexSans-boldItalic.fntdata"/><Relationship Id="rId81" Type="http://schemas.openxmlformats.org/officeDocument/2006/relationships/font" Target="fonts/IBMPlex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IBMPlexMono-italic.fntdata"/><Relationship Id="rId72" Type="http://schemas.openxmlformats.org/officeDocument/2006/relationships/font" Target="fonts/IBMPlexMono-bold.fntdata"/><Relationship Id="rId75" Type="http://schemas.openxmlformats.org/officeDocument/2006/relationships/font" Target="fonts/Marvel-regular.fntdata"/><Relationship Id="rId74" Type="http://schemas.openxmlformats.org/officeDocument/2006/relationships/font" Target="fonts/IBMPlexMono-boldItalic.fntdata"/><Relationship Id="rId77" Type="http://schemas.openxmlformats.org/officeDocument/2006/relationships/font" Target="fonts/Marvel-italic.fntdata"/><Relationship Id="rId76" Type="http://schemas.openxmlformats.org/officeDocument/2006/relationships/font" Target="fonts/Marvel-bold.fntdata"/><Relationship Id="rId79" Type="http://schemas.openxmlformats.org/officeDocument/2006/relationships/font" Target="fonts/IBMPlexSans-regular.fntdata"/><Relationship Id="rId78" Type="http://schemas.openxmlformats.org/officeDocument/2006/relationships/font" Target="fonts/Marvel-boldItalic.fntdata"/><Relationship Id="rId71" Type="http://schemas.openxmlformats.org/officeDocument/2006/relationships/font" Target="fonts/IBMPlexMono-regular.fntdata"/><Relationship Id="rId70" Type="http://schemas.openxmlformats.org/officeDocument/2006/relationships/font" Target="fonts/BarlowSemiCondensedMedium-boldItalic.fntdata"/><Relationship Id="rId62" Type="http://schemas.openxmlformats.org/officeDocument/2006/relationships/font" Target="fonts/RobotoMedium-boldItalic.fntdata"/><Relationship Id="rId61" Type="http://schemas.openxmlformats.org/officeDocument/2006/relationships/font" Target="fonts/RobotoMedium-italic.fntdata"/><Relationship Id="rId64" Type="http://schemas.openxmlformats.org/officeDocument/2006/relationships/font" Target="fonts/FiraSansExtraCondensedMedium-bold.fntdata"/><Relationship Id="rId63" Type="http://schemas.openxmlformats.org/officeDocument/2006/relationships/font" Target="fonts/FiraSansExtraCondensedMedium-regular.fntdata"/><Relationship Id="rId66" Type="http://schemas.openxmlformats.org/officeDocument/2006/relationships/font" Target="fonts/FiraSansExtraCondensedMedium-boldItalic.fntdata"/><Relationship Id="rId65" Type="http://schemas.openxmlformats.org/officeDocument/2006/relationships/font" Target="fonts/FiraSansExtraCondensedMedium-italic.fntdata"/><Relationship Id="rId68" Type="http://schemas.openxmlformats.org/officeDocument/2006/relationships/font" Target="fonts/BarlowSemiCondensedMedium-bold.fntdata"/><Relationship Id="rId67" Type="http://schemas.openxmlformats.org/officeDocument/2006/relationships/font" Target="fonts/BarlowSemiCondensedMedium-regular.fntdata"/><Relationship Id="rId60" Type="http://schemas.openxmlformats.org/officeDocument/2006/relationships/font" Target="fonts/RobotoMedium-bold.fntdata"/><Relationship Id="rId69" Type="http://schemas.openxmlformats.org/officeDocument/2006/relationships/font" Target="fonts/BarlowSemiCondensedMedium-italic.fntdata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font" Target="fonts/Ubuntu-regular.fntdata"/><Relationship Id="rId54" Type="http://schemas.openxmlformats.org/officeDocument/2006/relationships/slide" Target="slides/slide46.xml"/><Relationship Id="rId57" Type="http://schemas.openxmlformats.org/officeDocument/2006/relationships/font" Target="fonts/Ubuntu-italic.fntdata"/><Relationship Id="rId56" Type="http://schemas.openxmlformats.org/officeDocument/2006/relationships/font" Target="fonts/Ubuntu-bold.fntdata"/><Relationship Id="rId59" Type="http://schemas.openxmlformats.org/officeDocument/2006/relationships/font" Target="fonts/RobotoMedium-regular.fntdata"/><Relationship Id="rId58" Type="http://schemas.openxmlformats.org/officeDocument/2006/relationships/font" Target="fonts/Ubuntu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af230391a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af230391a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af230391a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af230391a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2af230391a_2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2af230391a_2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af230391a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af230391a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af230391a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af230391a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af230391a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2af230391a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2af230391a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2af230391a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2af230391a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2af230391a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af230391a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af230391a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3d3bba0a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3d3bba0a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3d3bba0a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3d3bba0a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af230391a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2af230391a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3d3bba0a1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3d3bba0a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d3bba0a15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3d3bba0a15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3d3bba0a15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3d3bba0a15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3d3bba0a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3d3bba0a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af230391a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2af230391a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2af230391a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2af230391a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2af230391a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2af230391a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2af230391a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2af230391a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af230391a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2af230391a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2af230391a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2af230391a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af230391a_2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2af230391a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2af230391a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2af230391a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2af230391a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2af230391a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2af230391a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2af230391a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2af230391a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2af230391a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2af230391a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2af230391a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2af230391a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2af230391a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2af230391a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2af230391a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af230391a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2af230391a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2af230391a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2af230391a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2af230391a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2af230391a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af230391a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af230391a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3464e9967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3464e9967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3d3bba0a15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3d3bba0a15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3d3bba0a15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13d3bba0a15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3464e9967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3464e9967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3464e9967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3464e9967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3464e9967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13464e9967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 и эмодзи по теме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3464e996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13464e996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2af230391a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2af230391a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2af230391a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2af230391a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af230391a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af230391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af230391a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af230391a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af230391a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2af230391a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hasCustomPrompt="1"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9"/>
          <p:cNvSpPr txBox="1"/>
          <p:nvPr>
            <p:ph hasCustomPrompt="1" idx="4" type="title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9"/>
          <p:cNvSpPr txBox="1"/>
          <p:nvPr>
            <p:ph hasCustomPrompt="1"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9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hasCustomPrompt="1" idx="13" type="title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3" name="Google Shape;93;p2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hasCustomPrompt="1"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0" name="Google Shape;100;p22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hasCustomPrompt="1"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2" name="Google Shape;102;p22"/>
          <p:cNvSpPr txBox="1"/>
          <p:nvPr>
            <p:ph idx="3" type="subTitle"/>
          </p:nvPr>
        </p:nvSpPr>
        <p:spPr>
          <a:xfrm>
            <a:off x="2866925" y="3657672"/>
            <a:ext cx="3423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108292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108292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hasCustomPrompt="1" idx="2" type="title"/>
          </p:nvPr>
        </p:nvSpPr>
        <p:spPr>
          <a:xfrm>
            <a:off x="3663750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7" name="Google Shape;107;p23"/>
          <p:cNvSpPr txBox="1"/>
          <p:nvPr>
            <p:ph idx="3" type="subTitle"/>
          </p:nvPr>
        </p:nvSpPr>
        <p:spPr>
          <a:xfrm>
            <a:off x="3663750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hasCustomPrompt="1" idx="4" type="title"/>
          </p:nvPr>
        </p:nvSpPr>
        <p:spPr>
          <a:xfrm>
            <a:off x="6244575" y="957754"/>
            <a:ext cx="18165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5" type="subTitle"/>
          </p:nvPr>
        </p:nvSpPr>
        <p:spPr>
          <a:xfrm>
            <a:off x="6244575" y="1938454"/>
            <a:ext cx="1816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2" name="Google Shape;112;p24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3" name="Google Shape;113;p24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4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4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6" name="Google Shape;116;p24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24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24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9" name="Google Shape;119;p24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4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4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" name="Google Shape;122;p24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24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4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5" name="Google Shape;125;p24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24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4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24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24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4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hasCustomPrompt="1"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2" name="Google Shape;142;p26"/>
          <p:cNvSpPr txBox="1"/>
          <p:nvPr>
            <p:ph hasCustomPrompt="1"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26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5" name="Google Shape;145;p26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3" name="Google Shape;153;p28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9" name="Google Shape;18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4" name="Google Shape;19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1" name="Google Shape;20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5" name="Google Shape;205;p39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6" name="Google Shape;206;p39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39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9" name="Google Shape;209;p39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1" name="Google Shape;211;p39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39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5" name="Google Shape;225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0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0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0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0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0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0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1" name="Google Shape;24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5" name="Google Shape;245;p41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7" name="Google Shape;24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2" name="Google Shape;25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2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4" name="Google Shape;26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4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4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1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2" name="Google Shape;292;p51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5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1" name="Google Shape;3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03" name="Google Shape;3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7" name="Google Shape;3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3" name="Google Shape;3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p56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9" name="Google Shape;319;p56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0" name="Google Shape;320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_17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2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37" name="Google Shape;33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0" name="Google Shape;340;p63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1" name="Google Shape;341;p63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2" name="Google Shape;342;p63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3" name="Google Shape;343;p63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4" name="Google Shape;344;p63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5" name="Google Shape;345;p63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6" name="Google Shape;346;p63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7" name="Google Shape;347;p63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63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9" name="Google Shape;349;p63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0" name="Google Shape;350;p63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1" name="Google Shape;351;p63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2" name="Google Shape;35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3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_2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1" name="Google Shape;361;p6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2" name="Google Shape;362;p65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1">
          <p15:clr>
            <a:srgbClr val="FA7B17"/>
          </p15:clr>
        </p15:guide>
        <p15:guide id="2" pos="5419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8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5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8" name="Google Shape;368;p6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67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2" name="Google Shape;372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3" name="Google Shape;37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6" name="Google Shape;37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9" name="Google Shape;379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0" name="Google Shape;38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3" name="Google Shape;383;p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4" name="Google Shape;384;p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5" name="Google Shape;38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8" name="Google Shape;38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1" name="Google Shape;391;p7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2" name="Google Shape;39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5" name="Google Shape;39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9" name="Google Shape;399;p7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7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4" name="Google Shape;40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7" name="Google Shape;407;p7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8" name="Google Shape;40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9"/>
          <p:cNvSpPr txBox="1"/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i="0" sz="5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" name="Google Shape;413;p79"/>
          <p:cNvSpPr txBox="1"/>
          <p:nvPr>
            <p:ph idx="1" type="body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0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6" name="Google Shape;416;p80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7" name="Google Shape;417;p80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80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80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2" name="Google Shape;422;p8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23" name="Google Shape;423;p8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24" name="Google Shape;424;p8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25" name="Google Shape;425;p8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26" name="Google Shape;426;p8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27" name="Google Shape;427;p81"/>
          <p:cNvSpPr txBox="1"/>
          <p:nvPr>
            <p:ph idx="6" type="subTitle"/>
          </p:nvPr>
        </p:nvSpPr>
        <p:spPr>
          <a:xfrm>
            <a:off x="1408175" y="388931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Для цитат">
  <p:cSld name="CUSTOM_2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3"/>
          <p:cNvSpPr txBox="1"/>
          <p:nvPr>
            <p:ph idx="1" type="subTitle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32" name="Google Shape;432;p83"/>
          <p:cNvSpPr txBox="1"/>
          <p:nvPr>
            <p:ph idx="2" type="subTitle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33" name="Google Shape;433;p83"/>
          <p:cNvSpPr txBox="1"/>
          <p:nvPr>
            <p:ph idx="3" type="subTitle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34" name="Google Shape;434;p83"/>
          <p:cNvSpPr txBox="1"/>
          <p:nvPr>
            <p:ph type="title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435" name="Google Shape;435;p83"/>
          <p:cNvSpPr txBox="1"/>
          <p:nvPr>
            <p:ph idx="4" type="title"/>
          </p:nvPr>
        </p:nvSpPr>
        <p:spPr>
          <a:xfrm flipH="1">
            <a:off x="3474314" y="1548788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436" name="Google Shape;436;p83"/>
          <p:cNvSpPr txBox="1"/>
          <p:nvPr>
            <p:ph idx="5"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437" name="Google Shape;437;p83"/>
          <p:cNvSpPr txBox="1"/>
          <p:nvPr>
            <p:ph idx="6" type="subTitle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83"/>
          <p:cNvSpPr txBox="1"/>
          <p:nvPr>
            <p:ph idx="7" type="subTitle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83"/>
          <p:cNvSpPr txBox="1"/>
          <p:nvPr>
            <p:ph idx="8" type="subTitle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83"/>
          <p:cNvSpPr txBox="1"/>
          <p:nvPr>
            <p:ph idx="9" type="subTitle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41" name="Google Shape;441;p83"/>
          <p:cNvSpPr txBox="1"/>
          <p:nvPr>
            <p:ph idx="13" type="title"/>
          </p:nvPr>
        </p:nvSpPr>
        <p:spPr>
          <a:xfrm flipH="1">
            <a:off x="4912060" y="1548788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/>
        </p:txBody>
      </p:sp>
      <p:sp>
        <p:nvSpPr>
          <p:cNvPr id="442" name="Google Shape;442;p83"/>
          <p:cNvSpPr txBox="1"/>
          <p:nvPr>
            <p:ph idx="14" type="subTitle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4"/>
          <p:cNvSpPr txBox="1"/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85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447" name="Google Shape;447;p85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85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85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85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51" name="Google Shape;451;p85"/>
          <p:cNvSpPr txBox="1"/>
          <p:nvPr>
            <p:ph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6"/>
          <p:cNvSpPr txBox="1"/>
          <p:nvPr>
            <p:ph type="title"/>
          </p:nvPr>
        </p:nvSpPr>
        <p:spPr>
          <a:xfrm>
            <a:off x="2866925" y="1282725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54" name="Google Shape;454;p86"/>
          <p:cNvSpPr txBox="1"/>
          <p:nvPr>
            <p:ph idx="1" type="subTitle"/>
          </p:nvPr>
        </p:nvSpPr>
        <p:spPr>
          <a:xfrm>
            <a:off x="2866925" y="2187225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55" name="Google Shape;455;p86"/>
          <p:cNvSpPr txBox="1"/>
          <p:nvPr>
            <p:ph idx="2" type="title"/>
          </p:nvPr>
        </p:nvSpPr>
        <p:spPr>
          <a:xfrm>
            <a:off x="2866925" y="2763819"/>
            <a:ext cx="3987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56" name="Google Shape;456;p86"/>
          <p:cNvSpPr txBox="1"/>
          <p:nvPr>
            <p:ph idx="3" type="subTitle"/>
          </p:nvPr>
        </p:nvSpPr>
        <p:spPr>
          <a:xfrm>
            <a:off x="2866925" y="3657673"/>
            <a:ext cx="3423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7"/>
          <p:cNvSpPr txBox="1"/>
          <p:nvPr>
            <p:ph type="title"/>
          </p:nvPr>
        </p:nvSpPr>
        <p:spPr>
          <a:xfrm>
            <a:off x="1082925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59" name="Google Shape;459;p87"/>
          <p:cNvSpPr txBox="1"/>
          <p:nvPr>
            <p:ph idx="1" type="subTitle"/>
          </p:nvPr>
        </p:nvSpPr>
        <p:spPr>
          <a:xfrm>
            <a:off x="1082925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60" name="Google Shape;460;p87"/>
          <p:cNvSpPr txBox="1"/>
          <p:nvPr>
            <p:ph idx="2" type="title"/>
          </p:nvPr>
        </p:nvSpPr>
        <p:spPr>
          <a:xfrm>
            <a:off x="3663750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61" name="Google Shape;461;p87"/>
          <p:cNvSpPr txBox="1"/>
          <p:nvPr>
            <p:ph idx="3" type="subTitle"/>
          </p:nvPr>
        </p:nvSpPr>
        <p:spPr>
          <a:xfrm>
            <a:off x="3663750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62" name="Google Shape;462;p87"/>
          <p:cNvSpPr txBox="1"/>
          <p:nvPr>
            <p:ph idx="4" type="title"/>
          </p:nvPr>
        </p:nvSpPr>
        <p:spPr>
          <a:xfrm>
            <a:off x="6244575" y="957755"/>
            <a:ext cx="1816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63" name="Google Shape;463;p87"/>
          <p:cNvSpPr txBox="1"/>
          <p:nvPr>
            <p:ph idx="5" type="subTitle"/>
          </p:nvPr>
        </p:nvSpPr>
        <p:spPr>
          <a:xfrm>
            <a:off x="6244575" y="1938455"/>
            <a:ext cx="1816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Mono Light"/>
              <a:buNone/>
              <a:defRPr sz="1400">
                <a:solidFill>
                  <a:schemeClr val="lt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Mono"/>
              <a:buNone/>
              <a:defRPr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8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8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7" name="Google Shape;467;p88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8" name="Google Shape;468;p88"/>
          <p:cNvSpPr txBox="1"/>
          <p:nvPr>
            <p:ph idx="2" type="title"/>
          </p:nvPr>
        </p:nvSpPr>
        <p:spPr>
          <a:xfrm>
            <a:off x="2285884" y="162433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69" name="Google Shape;469;p88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0" name="Google Shape;470;p88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1" name="Google Shape;471;p88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72" name="Google Shape;472;p88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3" name="Google Shape;473;p88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4" name="Google Shape;474;p88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75" name="Google Shape;475;p88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6" name="Google Shape;476;p88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7" name="Google Shape;477;p88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78" name="Google Shape;478;p88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9" name="Google Shape;479;p88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0" name="Google Shape;480;p88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81" name="Google Shape;481;p88"/>
          <p:cNvSpPr txBox="1"/>
          <p:nvPr>
            <p:ph idx="18" type="ctrTitle"/>
          </p:nvPr>
        </p:nvSpPr>
        <p:spPr>
          <a:xfrm>
            <a:off x="5015576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2" name="Google Shape;482;p88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3" name="Google Shape;483;p88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84" name="Google Shape;484;p88"/>
          <p:cNvSpPr/>
          <p:nvPr/>
        </p:nvSpPr>
        <p:spPr>
          <a:xfrm>
            <a:off x="-99062" y="3110611"/>
            <a:ext cx="7618500" cy="48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9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7" name="Google Shape;487;p89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8" name="Google Shape;488;p89"/>
          <p:cNvSpPr txBox="1"/>
          <p:nvPr>
            <p:ph idx="2" type="subTitle"/>
          </p:nvPr>
        </p:nvSpPr>
        <p:spPr>
          <a:xfrm>
            <a:off x="800038" y="2167187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89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0" name="Google Shape;490;p89"/>
          <p:cNvSpPr txBox="1"/>
          <p:nvPr>
            <p:ph idx="4" type="subTitle"/>
          </p:nvPr>
        </p:nvSpPr>
        <p:spPr>
          <a:xfrm>
            <a:off x="3493775" y="3330062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1" name="Google Shape;491;p89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2" name="Google Shape;492;p89"/>
          <p:cNvSpPr txBox="1"/>
          <p:nvPr>
            <p:ph idx="6" type="subTitle"/>
          </p:nvPr>
        </p:nvSpPr>
        <p:spPr>
          <a:xfrm>
            <a:off x="6187525" y="2167187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0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90"/>
          <p:cNvSpPr txBox="1"/>
          <p:nvPr>
            <p:ph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96" name="Google Shape;496;p90"/>
          <p:cNvSpPr txBox="1"/>
          <p:nvPr>
            <p:ph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97" name="Google Shape;497;p90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8" name="Google Shape;498;p90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9" name="Google Shape;499;p90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1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91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8)">
  <p:cSld name="Заголовок | Текст (08)">
    <p:bg>
      <p:bgPr>
        <a:solidFill>
          <a:srgbClr val="6E32E0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9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92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6" name="Google Shape;506;p92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5)">
  <p:cSld name="20_Только заголовок_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3"/>
          <p:cNvSpPr/>
          <p:nvPr/>
        </p:nvSpPr>
        <p:spPr>
          <a:xfrm>
            <a:off x="0" y="0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93"/>
          <p:cNvSpPr txBox="1"/>
          <p:nvPr>
            <p:ph idx="1" type="body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10" name="Google Shape;510;p9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93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12" name="Google Shape;512;p9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Заголовок | Текст — Текст — Текст (01)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4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94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6" name="Google Shape;516;p94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94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18" name="Google Shape;518;p9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94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0" name="Google Shape;520;p94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94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2)">
  <p:cSld name="20_Только заголовок_2_1_1_1_1">
    <p:bg>
      <p:bgPr>
        <a:solidFill>
          <a:srgbClr val="6E32E0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5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24" name="Google Shape;524;p9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9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96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96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96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0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0" name="Google Shape;530;p9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3)">
  <p:cSld name="2_Только заголовок_1_2_1_2_1_1_1"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7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3" name="Google Shape;533;p9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90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gif"/><Relationship Id="rId4" Type="http://schemas.openxmlformats.org/officeDocument/2006/relationships/image" Target="../media/image41.jpg"/><Relationship Id="rId9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42.jpg"/><Relationship Id="rId7" Type="http://schemas.openxmlformats.org/officeDocument/2006/relationships/image" Target="../media/image39.jpg"/><Relationship Id="rId8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52.jpg"/><Relationship Id="rId5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BI</a:t>
            </a:r>
            <a:endParaRPr/>
          </a:p>
        </p:txBody>
      </p:sp>
      <p:sp>
        <p:nvSpPr>
          <p:cNvPr id="539" name="Google Shape;539;p98"/>
          <p:cNvSpPr txBox="1"/>
          <p:nvPr>
            <p:ph idx="1" type="subTitle"/>
          </p:nvPr>
        </p:nvSpPr>
        <p:spPr>
          <a:xfrm>
            <a:off x="540000" y="3272200"/>
            <a:ext cx="3852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познакомимся с термином Business intelligence, выясним зачем это нужно и какие есть инструменты для работы в BI.</a:t>
            </a:r>
            <a:endParaRPr sz="1000"/>
          </a:p>
        </p:txBody>
      </p:sp>
      <p:pic>
        <p:nvPicPr>
          <p:cNvPr id="540" name="Google Shape;54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задачи решает BI</a:t>
            </a:r>
            <a:endParaRPr/>
          </a:p>
        </p:txBody>
      </p:sp>
      <p:sp>
        <p:nvSpPr>
          <p:cNvPr id="626" name="Google Shape;626;p10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8"/>
          <p:cNvSpPr txBox="1"/>
          <p:nvPr/>
        </p:nvSpPr>
        <p:spPr>
          <a:xfrm>
            <a:off x="540000" y="2240288"/>
            <a:ext cx="24510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Автоматизация аналитических процессов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Кейс: аналитик 2 недели готовит отчёт к встрече. После внедрения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BI его время освобождается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2" name="Google Shape;632;p108"/>
          <p:cNvSpPr txBox="1"/>
          <p:nvPr/>
        </p:nvSpPr>
        <p:spPr>
          <a:xfrm>
            <a:off x="6161750" y="2240288"/>
            <a:ext cx="24510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Alarm-отчеты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Кейс: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руководителю приходит уведомление 	   о том, что что-то идёт не так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например если оборудование может выйти из строя или план продаж сильно не выполняется.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3" name="Google Shape;63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08"/>
          <p:cNvSpPr txBox="1"/>
          <p:nvPr>
            <p:ph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есть профильные задачи для BI инструментов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7" name="Google Shape;637;p10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задачи решает BI</a:t>
            </a:r>
            <a:endParaRPr/>
          </a:p>
        </p:txBody>
      </p:sp>
      <p:sp>
        <p:nvSpPr>
          <p:cNvPr id="638" name="Google Shape;638;p108"/>
          <p:cNvSpPr txBox="1"/>
          <p:nvPr/>
        </p:nvSpPr>
        <p:spPr>
          <a:xfrm>
            <a:off x="3350875" y="2240288"/>
            <a:ext cx="24510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автоматических презентаций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Кейс: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регулярно проводимой встрече показывают одну и ту же презентацию 	       с одними и теми же данными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по одной и той же структуре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9"/>
          <p:cNvSpPr txBox="1"/>
          <p:nvPr/>
        </p:nvSpPr>
        <p:spPr>
          <a:xfrm>
            <a:off x="540000" y="2240288"/>
            <a:ext cx="245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Ad-hoc аналитика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Кейс: если нужна новая уникальная аналитика на один раз, то делать это скорее должен бизнес-аналитик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4" name="Google Shape;644;p109"/>
          <p:cNvSpPr txBox="1"/>
          <p:nvPr/>
        </p:nvSpPr>
        <p:spPr>
          <a:xfrm>
            <a:off x="6161750" y="2240288"/>
            <a:ext cx="2451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Хранение данных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Кейс: если нужно забирать данные из разных систем, объединять их и организовывать хранение, это работа для Data Engineer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5" name="Google Shape;64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109"/>
          <p:cNvSpPr txBox="1"/>
          <p:nvPr>
            <p:ph type="title"/>
          </p:nvPr>
        </p:nvSpPr>
        <p:spPr>
          <a:xfrm>
            <a:off x="548750" y="720000"/>
            <a:ext cx="80640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задачи не должен решать BI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Для следующих задач есть более профильные инструменты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9" name="Google Shape;649;p10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задачи решает BI</a:t>
            </a:r>
            <a:endParaRPr/>
          </a:p>
        </p:txBody>
      </p:sp>
      <p:sp>
        <p:nvSpPr>
          <p:cNvPr id="650" name="Google Shape;650;p109"/>
          <p:cNvSpPr txBox="1"/>
          <p:nvPr/>
        </p:nvSpPr>
        <p:spPr>
          <a:xfrm>
            <a:off x="3350875" y="2240288"/>
            <a:ext cx="24510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Дизайн и инфографика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Кейс: если нужен презентационный материал для выставки или конференции, это скорее работа для дизайнера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Каким организациям нужен BI?</a:t>
            </a:r>
            <a:endParaRPr/>
          </a:p>
        </p:txBody>
      </p:sp>
      <p:sp>
        <p:nvSpPr>
          <p:cNvPr id="656" name="Google Shape;656;p1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Вообще проще сказать, каким организациям BI совсем не нужен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Общее правило: чем крупнее организация, тем острее она нуждается в BI</a:t>
            </a:r>
            <a:endParaRPr/>
          </a:p>
        </p:txBody>
      </p:sp>
      <p:sp>
        <p:nvSpPr>
          <p:cNvPr id="662" name="Google Shape;662;p11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2"/>
          <p:cNvSpPr txBox="1"/>
          <p:nvPr/>
        </p:nvSpPr>
        <p:spPr>
          <a:xfrm>
            <a:off x="545975" y="1620000"/>
            <a:ext cx="17460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Малый и средний бизнес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Нужен 1 специалист, который «умеет всё». Он и разработчик, и методолог, и BI-аналитик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8" name="Google Shape;668;p112"/>
          <p:cNvSpPr txBox="1"/>
          <p:nvPr/>
        </p:nvSpPr>
        <p:spPr>
          <a:xfrm>
            <a:off x="2646000" y="1620000"/>
            <a:ext cx="1746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Крупный бизнес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lead и 1-2 аналитика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9" name="Google Shape;669;p112"/>
          <p:cNvSpPr txBox="1"/>
          <p:nvPr/>
        </p:nvSpPr>
        <p:spPr>
          <a:xfrm>
            <a:off x="4746025" y="1620000"/>
            <a:ext cx="17460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Enterprise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Полноценный отдел. Есть острая необходимость в BI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0" name="Google Shape;670;p112"/>
          <p:cNvSpPr txBox="1"/>
          <p:nvPr>
            <p:ph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особенности с точки зрения работы команды аналитики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1" name="Google Shape;671;p112"/>
          <p:cNvSpPr txBox="1"/>
          <p:nvPr/>
        </p:nvSpPr>
        <p:spPr>
          <a:xfrm>
            <a:off x="6858000" y="1620000"/>
            <a:ext cx="17460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Государственный сектор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Полноценный отдел. Есть острая необходимость в BI. В последнее время активно развивается в направлении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2" name="Google Shape;672;p11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Каким организациям нужен BI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/>
        </p:nvSpPr>
        <p:spPr>
          <a:xfrm>
            <a:off x="545975" y="1620000"/>
            <a:ext cx="1746000" cy="25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Малый и средний бизнес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продаж и маркетинга с точки зрения воронки продаж, часто с фокусом на интернет маркетинг. Фокус команды на многозадачности, больше ценятся технические навыки.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8" name="Google Shape;678;p113"/>
          <p:cNvSpPr txBox="1"/>
          <p:nvPr/>
        </p:nvSpPr>
        <p:spPr>
          <a:xfrm>
            <a:off x="2646000" y="1620000"/>
            <a:ext cx="17460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Крупный бизнес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продаж и маркетинга с фокусом на план/факт, анализ расходов. Больше ценятся технические навыки, но уже нужно умение понимать заказчика.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9" name="Google Shape;679;p113"/>
          <p:cNvSpPr txBox="1"/>
          <p:nvPr/>
        </p:nvSpPr>
        <p:spPr>
          <a:xfrm>
            <a:off x="4746025" y="1620000"/>
            <a:ext cx="1746000" cy="28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Enterprise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Нужен анализ деятельности всей компании: продажи, управленческий учёт, HR аналитика, анализ расходов. Важно разбираться в бизнес логике и уметь общаться с заказчиком.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0" name="Google Shape;680;p113"/>
          <p:cNvSpPr txBox="1"/>
          <p:nvPr>
            <p:ph type="title"/>
          </p:nvPr>
        </p:nvSpPr>
        <p:spPr>
          <a:xfrm>
            <a:off x="548750" y="720000"/>
            <a:ext cx="806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особенности с точки зрения направлений аналитики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Чем крупнее компания, тем больше нужны soft skills</a:t>
            </a:r>
            <a:endParaRPr sz="1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1" name="Google Shape;681;p113"/>
          <p:cNvSpPr txBox="1"/>
          <p:nvPr/>
        </p:nvSpPr>
        <p:spPr>
          <a:xfrm>
            <a:off x="6846050" y="1620000"/>
            <a:ext cx="17460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Государственный сектор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Нужен анализ деятельности всей компании без продаж и маркетинга, управленческий учёт, HR аналитика, анализ расходов. Важно уметь общаться с заказчиком, здесь - это ключевой навык наравне с техническими.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2" name="Google Shape;682;p1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Каким организациям нужен BI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возникновения BI систем</a:t>
            </a:r>
            <a:endParaRPr/>
          </a:p>
        </p:txBody>
      </p:sp>
      <p:sp>
        <p:nvSpPr>
          <p:cNvPr id="688" name="Google Shape;688;p1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ru" sz="1300"/>
              <a:t>Ганс Питер Лун — сотрудник IBM, одного из первых IT-гигантов. Часто его называют «отцом Business intelligence»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" sz="1300"/>
              <a:t>В 1958 году он написал статью «A Business Intelligence System»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15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96" name="Google Shape;69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000" y="1085049"/>
            <a:ext cx="4319931" cy="323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В статье даётся определение BI: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300"/>
              <a:t>«An automatic system… developed to disseminate information to the various sections of any industrial, scientific, or government organization»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300"/>
              <a:t>«Это автоматизированная система, разработанная с целью распределения информации различных направлений деятельности любой индустриальной, научной или государственной организаций»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02" name="Google Shape;702;p11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16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04" name="Google Shape;704;p116"/>
          <p:cNvPicPr preferRelativeResize="0"/>
          <p:nvPr/>
        </p:nvPicPr>
        <p:blipFill rotWithShape="1">
          <a:blip r:embed="rId3">
            <a:alphaModFix/>
          </a:blip>
          <a:srcRect b="7918" l="7876" r="0" t="0"/>
          <a:stretch/>
        </p:blipFill>
        <p:spPr>
          <a:xfrm>
            <a:off x="4392000" y="1088976"/>
            <a:ext cx="4377825" cy="323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9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546" name="Google Shape;546;p99"/>
          <p:cNvSpPr txBox="1"/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Антон Смирнов</a:t>
            </a:r>
            <a:endParaRPr sz="1800"/>
          </a:p>
        </p:txBody>
      </p:sp>
      <p:sp>
        <p:nvSpPr>
          <p:cNvPr id="547" name="Google Shape;547;p99"/>
          <p:cNvSpPr txBox="1"/>
          <p:nvPr>
            <p:ph idx="1" type="subTitle"/>
          </p:nvPr>
        </p:nvSpPr>
        <p:spPr>
          <a:xfrm>
            <a:off x="3805200" y="1029150"/>
            <a:ext cx="47988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Декан факультета BI-аналитики, CEO в Конгру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48" name="Google Shape;548;p99"/>
          <p:cNvSpPr txBox="1"/>
          <p:nvPr>
            <p:ph idx="2" type="subTitle"/>
          </p:nvPr>
        </p:nvSpPr>
        <p:spPr>
          <a:xfrm>
            <a:off x="3805200" y="1440000"/>
            <a:ext cx="4798800" cy="26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11 лет занимаюсь аналитикой, 6 из которых BI аналитикой.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Реализовал более 50 проектов в BI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💥"/>
            </a:pPr>
            <a:r>
              <a:rPr lang="ru" sz="1200">
                <a:solidFill>
                  <a:schemeClr val="dk1"/>
                </a:solidFill>
              </a:rPr>
              <a:t>Реализовал проекты для: Донстрой, Softline, Egis, Webinar.ru, НМИЦ Эндокринологии, Ключ Авто и прочие.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Тренер Microsoft по Power BI, провел тренинги для: KPMG, Газпром Нефть, Северсталь, Accenture.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Microsoft Financial Services Partner of the year 2019 за реализованный проект в Power BI Embedded.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49" name="Google Shape;54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292787"/>
            <a:ext cx="2723950" cy="28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7"/>
          <p:cNvSpPr txBox="1"/>
          <p:nvPr>
            <p:ph type="title"/>
          </p:nvPr>
        </p:nvSpPr>
        <p:spPr>
          <a:xfrm>
            <a:off x="540000" y="3809725"/>
            <a:ext cx="2224500" cy="60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Ховард Дреснер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1989 год</a:t>
            </a:r>
            <a:endParaRPr sz="2100"/>
          </a:p>
        </p:txBody>
      </p:sp>
      <p:pic>
        <p:nvPicPr>
          <p:cNvPr id="711" name="Google Shape;71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295700"/>
            <a:ext cx="1997800" cy="25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17"/>
          <p:cNvSpPr txBox="1"/>
          <p:nvPr>
            <p:ph type="title"/>
          </p:nvPr>
        </p:nvSpPr>
        <p:spPr>
          <a:xfrm>
            <a:off x="3493200" y="1276663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3429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300"/>
              <a:t>А</a:t>
            </a:r>
            <a:r>
              <a:rPr lang="ru" sz="1300"/>
              <a:t>налитик Gartner Ховард Дреснер даёт близкое к современному определение систем BI: «</a:t>
            </a:r>
            <a:r>
              <a:rPr i="1" lang="ru" sz="1300"/>
              <a:t>концепты и методы, позволяющие улучшать процесс принятия бизнес- решений, благодаря использованию систем, помогающих преобразовать данные в факты</a:t>
            </a:r>
            <a:r>
              <a:rPr lang="ru" sz="1300"/>
              <a:t>»</a:t>
            </a:r>
            <a:endParaRPr sz="14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18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2000-е</a:t>
            </a:r>
            <a:endParaRPr/>
          </a:p>
        </p:txBody>
      </p:sp>
      <p:sp>
        <p:nvSpPr>
          <p:cNvPr id="719" name="Google Shape;719;p118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Активное появление решений по BI от различных компаний. Как независимых, так и крупных: Oracle, IBM, Microsoft</a:t>
            </a:r>
            <a:endParaRPr/>
          </a:p>
        </p:txBody>
      </p:sp>
      <p:pic>
        <p:nvPicPr>
          <p:cNvPr id="720" name="Google Shape;72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988" y="2520012"/>
            <a:ext cx="1198109" cy="45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2519996"/>
            <a:ext cx="1487643" cy="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00" y="3600010"/>
            <a:ext cx="1487643" cy="54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1992" y="2519996"/>
            <a:ext cx="1796817" cy="64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6009" y="3600004"/>
            <a:ext cx="1796817" cy="94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46004" y="2519991"/>
            <a:ext cx="1487643" cy="78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51994" y="3600001"/>
            <a:ext cx="1551147" cy="250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9"/>
          <p:cNvSpPr txBox="1"/>
          <p:nvPr>
            <p:ph type="title"/>
          </p:nvPr>
        </p:nvSpPr>
        <p:spPr>
          <a:xfrm>
            <a:off x="4789325" y="1382550"/>
            <a:ext cx="3852000" cy="25521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/>
              <a:t>Появление квадранта Gartner, который оценивает уровень развития BI-систем на рубеже нулевых и десятых годов можно считать символической точкой развития BI систем в современном виде.</a:t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300"/>
              <a:t>Gartner выпускает наиболее популярную классификацию BI систем.</a:t>
            </a:r>
            <a:endParaRPr sz="1300"/>
          </a:p>
        </p:txBody>
      </p:sp>
      <p:pic>
        <p:nvPicPr>
          <p:cNvPr id="733" name="Google Shape;733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92" y="1703669"/>
            <a:ext cx="4349115" cy="19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есть BI инструменты и как определить уровень их развития</a:t>
            </a:r>
            <a:endParaRPr/>
          </a:p>
        </p:txBody>
      </p:sp>
      <p:sp>
        <p:nvSpPr>
          <p:cNvPr id="739" name="Google Shape;739;p1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2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Основной рейтинг BI инструментов выпускает компания Gartner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5" name="Google Shape;745;p121"/>
          <p:cNvSpPr txBox="1"/>
          <p:nvPr/>
        </p:nvSpPr>
        <p:spPr>
          <a:xfrm>
            <a:off x="540000" y="1168500"/>
            <a:ext cx="5958000" cy="28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Международная исследовательская компания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Специализируется на рынке IT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Основана в 1979 году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Выпускает регулярные «рейтинги» IT-систем, в том числе и BI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Рейтинги составляются в виде магического квадранта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2009 году выиграла судебный иск по поводу легитимности магических квадрантов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лидеры делают прессрелизы по факту выхода нового квадранта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6" name="Google Shape;746;p1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747" name="Google Shape;747;p121"/>
          <p:cNvPicPr preferRelativeResize="0"/>
          <p:nvPr/>
        </p:nvPicPr>
        <p:blipFill rotWithShape="1">
          <a:blip r:embed="rId3">
            <a:alphaModFix/>
          </a:blip>
          <a:srcRect b="9237" l="0" r="0" t="18928"/>
          <a:stretch/>
        </p:blipFill>
        <p:spPr>
          <a:xfrm>
            <a:off x="6685702" y="1800000"/>
            <a:ext cx="191829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2020 год</a:t>
            </a:r>
            <a:endParaRPr/>
          </a:p>
        </p:txBody>
      </p:sp>
      <p:sp>
        <p:nvSpPr>
          <p:cNvPr id="753" name="Google Shape;753;p1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22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55" name="Google Shape;755;p122"/>
          <p:cNvPicPr preferRelativeResize="0"/>
          <p:nvPr/>
        </p:nvPicPr>
        <p:blipFill rotWithShape="1">
          <a:blip r:embed="rId3">
            <a:alphaModFix/>
          </a:blip>
          <a:srcRect b="3661" l="0" r="0" t="5022"/>
          <a:stretch/>
        </p:blipFill>
        <p:spPr>
          <a:xfrm>
            <a:off x="4306500" y="750800"/>
            <a:ext cx="4221177" cy="384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3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оценивается</a:t>
            </a:r>
            <a:endParaRPr/>
          </a:p>
        </p:txBody>
      </p:sp>
      <p:sp>
        <p:nvSpPr>
          <p:cNvPr id="761" name="Google Shape;761;p1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23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63" name="Google Shape;76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00" y="663623"/>
            <a:ext cx="4024576" cy="4123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Полнота видения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69" name="Google Shape;769;p124"/>
          <p:cNvSpPr txBox="1"/>
          <p:nvPr/>
        </p:nvSpPr>
        <p:spPr>
          <a:xfrm>
            <a:off x="540000" y="1168500"/>
            <a:ext cx="5958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Насколько решение соответствует потребностям рынка?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Какова стратегия продвижения системы?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выстраивается стратегия продаж и ценообразования?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развивается продукт? Применяются ли инновационные технологии?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Соответствует ли решение задачам предприятий разного масштаба?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ли особенность географической стратегии и планы по развитию в других странах?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0" name="Google Shape;770;p1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771" name="Google Shape;771;p124"/>
          <p:cNvPicPr preferRelativeResize="0"/>
          <p:nvPr/>
        </p:nvPicPr>
        <p:blipFill rotWithShape="1">
          <a:blip r:embed="rId3">
            <a:alphaModFix/>
          </a:blip>
          <a:srcRect b="9237" l="0" r="0" t="18928"/>
          <a:stretch/>
        </p:blipFill>
        <p:spPr>
          <a:xfrm>
            <a:off x="6685702" y="1800000"/>
            <a:ext cx="191829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Реализуемость решения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7" name="Google Shape;777;p125"/>
          <p:cNvSpPr txBox="1"/>
          <p:nvPr/>
        </p:nvSpPr>
        <p:spPr>
          <a:xfrm>
            <a:off x="540000" y="1168500"/>
            <a:ext cx="59580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Насколько просто и удобно интегрировать систему в рабочий процесс?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отличает платформу от конкурентов?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Соответствуют ли решения практическим задачам пользователей?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Продукт оперативно реагирует на тенденции рынка?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 комфортно пользоваться?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Легко ли его обновлять?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особенности есть у техподдержки?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говорят пользователи?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8" name="Google Shape;778;p1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779" name="Google Shape;779;p125"/>
          <p:cNvPicPr preferRelativeResize="0"/>
          <p:nvPr/>
        </p:nvPicPr>
        <p:blipFill rotWithShape="1">
          <a:blip r:embed="rId3">
            <a:alphaModFix/>
          </a:blip>
          <a:srcRect b="9237" l="0" r="0" t="18928"/>
          <a:stretch/>
        </p:blipFill>
        <p:spPr>
          <a:xfrm>
            <a:off x="6685702" y="1800000"/>
            <a:ext cx="191829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2021 год</a:t>
            </a:r>
            <a:endParaRPr/>
          </a:p>
        </p:txBody>
      </p:sp>
      <p:sp>
        <p:nvSpPr>
          <p:cNvPr id="785" name="Google Shape;785;p1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26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87" name="Google Shape;787;p126"/>
          <p:cNvPicPr preferRelativeResize="0"/>
          <p:nvPr/>
        </p:nvPicPr>
        <p:blipFill rotWithShape="1">
          <a:blip r:embed="rId3">
            <a:alphaModFix/>
          </a:blip>
          <a:srcRect b="6730" l="0" r="0" t="7417"/>
          <a:stretch/>
        </p:blipFill>
        <p:spPr>
          <a:xfrm>
            <a:off x="4452075" y="1014200"/>
            <a:ext cx="3964500" cy="37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4" name="Google Shape;554;p100"/>
          <p:cNvCxnSpPr>
            <a:stCxn id="555" idx="6"/>
            <a:endCxn id="556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100"/>
          <p:cNvCxnSpPr>
            <a:stCxn id="556" idx="6"/>
            <a:endCxn id="558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100"/>
          <p:cNvCxnSpPr>
            <a:stCxn id="560" idx="6"/>
            <a:endCxn id="561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100"/>
          <p:cNvCxnSpPr>
            <a:stCxn id="558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100"/>
          <p:cNvCxnSpPr>
            <a:endCxn id="560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100"/>
          <p:cNvCxnSpPr>
            <a:stCxn id="561" idx="6"/>
            <a:endCxn id="565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100"/>
          <p:cNvCxnSpPr>
            <a:stCxn id="565" idx="6"/>
            <a:endCxn id="567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100"/>
          <p:cNvCxnSpPr>
            <a:stCxn id="567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100"/>
          <p:cNvCxnSpPr>
            <a:stCxn id="570" idx="6"/>
            <a:endCxn id="555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100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BI</a:t>
            </a:r>
            <a:endParaRPr/>
          </a:p>
        </p:txBody>
      </p:sp>
      <p:sp>
        <p:nvSpPr>
          <p:cNvPr id="570" name="Google Shape;570;p100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555" name="Google Shape;555;p100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2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556" name="Google Shape;556;p100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3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558" name="Google Shape;558;p100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4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560" name="Google Shape;560;p100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5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561" name="Google Shape;561;p100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6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565" name="Google Shape;565;p100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7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567" name="Google Shape;567;p100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8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572" name="Google Shape;572;p100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Power Query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00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</a:t>
            </a:r>
            <a:endParaRPr/>
          </a:p>
        </p:txBody>
      </p:sp>
      <p:sp>
        <p:nvSpPr>
          <p:cNvPr id="574" name="Google Shape;574;p100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DAX и связи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00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Сложные визуализации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00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DAX и кастомные визуализации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00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Power Query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00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Создание итогового дашборда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9" name="Google Shape;579;p100"/>
          <p:cNvCxnSpPr>
            <a:endCxn id="570" idx="2"/>
          </p:cNvCxnSpPr>
          <p:nvPr/>
        </p:nvCxnSpPr>
        <p:spPr>
          <a:xfrm>
            <a:off x="-25" y="1615801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10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0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2022 год</a:t>
            </a:r>
            <a:endParaRPr/>
          </a:p>
        </p:txBody>
      </p:sp>
      <p:sp>
        <p:nvSpPr>
          <p:cNvPr id="793" name="Google Shape;793;p1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27"/>
          <p:cNvSpPr/>
          <p:nvPr/>
        </p:nvSpPr>
        <p:spPr>
          <a:xfrm>
            <a:off x="4452075" y="1148025"/>
            <a:ext cx="3964500" cy="31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95" name="Google Shape;79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543508"/>
            <a:ext cx="3984449" cy="434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8"/>
          <p:cNvSpPr txBox="1"/>
          <p:nvPr/>
        </p:nvSpPr>
        <p:spPr>
          <a:xfrm>
            <a:off x="54000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Microsoft.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1" name="Google Shape;801;p128"/>
          <p:cNvSpPr txBox="1"/>
          <p:nvPr/>
        </p:nvSpPr>
        <p:spPr>
          <a:xfrm>
            <a:off x="6161750" y="2240288"/>
            <a:ext cx="24510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QlikView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разработка, купленная Thoma Bravo.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128"/>
          <p:cNvSpPr txBox="1"/>
          <p:nvPr>
            <p:ph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Лидеры рынка (большая тройка)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03" name="Google Shape;803;p128"/>
          <p:cNvSpPr txBox="1"/>
          <p:nvPr/>
        </p:nvSpPr>
        <p:spPr>
          <a:xfrm>
            <a:off x="3350875" y="2240288"/>
            <a:ext cx="24510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Tableau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разработка, купленная Salesforce.</a:t>
            </a:r>
            <a:endParaRPr sz="1200"/>
          </a:p>
        </p:txBody>
      </p:sp>
      <p:sp>
        <p:nvSpPr>
          <p:cNvPr id="804" name="Google Shape;804;p1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805" name="Google Shape;805;p128"/>
          <p:cNvPicPr preferRelativeResize="0"/>
          <p:nvPr/>
        </p:nvPicPr>
        <p:blipFill rotWithShape="1">
          <a:blip r:embed="rId3">
            <a:alphaModFix/>
          </a:blip>
          <a:srcRect b="21284" l="0" r="0" t="18160"/>
          <a:stretch/>
        </p:blipFill>
        <p:spPr>
          <a:xfrm>
            <a:off x="540000" y="1506417"/>
            <a:ext cx="1616006" cy="58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877" y="1506422"/>
            <a:ext cx="1616006" cy="587149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28"/>
          <p:cNvSpPr/>
          <p:nvPr/>
        </p:nvSpPr>
        <p:spPr>
          <a:xfrm>
            <a:off x="6161741" y="1506450"/>
            <a:ext cx="1616100" cy="587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8" name="Google Shape;808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8459" y="1625452"/>
            <a:ext cx="1522685" cy="34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Power BI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14" name="Google Shape;814;p1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pic>
        <p:nvPicPr>
          <p:cNvPr id="815" name="Google Shape;815;p129"/>
          <p:cNvPicPr preferRelativeResize="0"/>
          <p:nvPr/>
        </p:nvPicPr>
        <p:blipFill rotWithShape="1">
          <a:blip r:embed="rId3">
            <a:alphaModFix/>
          </a:blip>
          <a:srcRect b="21284" l="0" r="0" t="18160"/>
          <a:stretch/>
        </p:blipFill>
        <p:spPr>
          <a:xfrm>
            <a:off x="7129050" y="1506417"/>
            <a:ext cx="1616006" cy="587149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29"/>
          <p:cNvSpPr txBox="1"/>
          <p:nvPr/>
        </p:nvSpPr>
        <p:spPr>
          <a:xfrm>
            <a:off x="540000" y="1168500"/>
            <a:ext cx="59580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Microsoft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Лидер квадранта Gartner последних лет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Активно развивается с 2015 года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Хорошо интегрируется с другими программами Microsoft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DAX, Power Query, R, Python, М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Tableau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22" name="Google Shape;822;p1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sp>
        <p:nvSpPr>
          <p:cNvPr id="823" name="Google Shape;823;p130"/>
          <p:cNvSpPr txBox="1"/>
          <p:nvPr/>
        </p:nvSpPr>
        <p:spPr>
          <a:xfrm>
            <a:off x="540000" y="1168500"/>
            <a:ext cx="59580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Близко к Power BI в квадранте Gartner все последние годы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Исторический лидер до развития Power BI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Компании, которые давно внедрили BI, часто до сих пор работают в Tableau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2019 году куплена Salesforce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24" name="Google Shape;82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902" y="1506422"/>
            <a:ext cx="1616006" cy="58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QlikView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0" name="Google Shape;830;p1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sp>
        <p:nvSpPr>
          <p:cNvPr id="831" name="Google Shape;831;p131"/>
          <p:cNvSpPr txBox="1"/>
          <p:nvPr/>
        </p:nvSpPr>
        <p:spPr>
          <a:xfrm>
            <a:off x="540000" y="1168500"/>
            <a:ext cx="59580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Независимая разработка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Индивидуальный язык работы с данными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Enterprise-решение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Падает в рейтинге квадранта Gartner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Куплена Tomas Bravo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934941" y="1506450"/>
            <a:ext cx="1616100" cy="587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1659" y="1625452"/>
            <a:ext cx="1522685" cy="34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3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Сравним большую тройку по количеству вакансий и запросов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4" name="Google Shape;844;p133"/>
          <p:cNvGraphicFramePr/>
          <p:nvPr/>
        </p:nvGraphicFramePr>
        <p:xfrm>
          <a:off x="544562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{854FEE74-0BA2-41EE-A8F7-559981D20109}</a:tableStyleId>
              </a:tblPr>
              <a:tblGrid>
                <a:gridCol w="1440675"/>
                <a:gridCol w="1573325"/>
                <a:gridCol w="1452900"/>
                <a:gridCol w="1458025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Название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Январь 2021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Апрель 2021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Май 2022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Power BI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609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1 657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634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Tableau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476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1 079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410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Qlik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155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441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167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DataLens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LuxMS BI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5" name="Google Shape;845;p133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Количество вакансий в HH.ru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46" name="Google Shape;846;p1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sp>
        <p:nvSpPr>
          <p:cNvPr id="847" name="Google Shape;847;p133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Ниже статистика за 3 отчетных периода: январь и апрель 2021 года и май 2022. Как мы видим, глобальные инструменты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остаются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наиболее популярными.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2" name="Google Shape;852;p134"/>
          <p:cNvGraphicFramePr/>
          <p:nvPr/>
        </p:nvGraphicFramePr>
        <p:xfrm>
          <a:off x="544562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{854FEE74-0BA2-41EE-A8F7-559981D20109}</a:tableStyleId>
              </a:tblPr>
              <a:tblGrid>
                <a:gridCol w="1440675"/>
                <a:gridCol w="1573325"/>
                <a:gridCol w="1452900"/>
                <a:gridCol w="1458025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Название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Январь 2021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Апрель 2021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Май 2022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Power BI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38 602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64 442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60 334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Tableau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11 433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17 720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18 811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Qlik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6 888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12 206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11 634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DataLens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3 891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LuxMS BI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387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3" name="Google Shape;853;p134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Количество запросов в Яндексе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54" name="Google Shape;854;p1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BI</a:t>
            </a:r>
            <a:endParaRPr/>
          </a:p>
        </p:txBody>
      </p:sp>
      <p:sp>
        <p:nvSpPr>
          <p:cNvPr id="855" name="Google Shape;855;p134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Ниже статистика запросов из Wordstat за 3 отчетных периода: январь и апрель 2021 года и май 2022. Как мы видим, глобальные инструменты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остаются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наиболее популярными.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есть барьеры для дальнейшего развития BI</a:t>
            </a:r>
            <a:endParaRPr/>
          </a:p>
        </p:txBody>
      </p:sp>
      <p:sp>
        <p:nvSpPr>
          <p:cNvPr id="861" name="Google Shape;861;p1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3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Что мешает BI активнее развиваться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67" name="Google Shape;867;p136"/>
          <p:cNvSpPr txBox="1"/>
          <p:nvPr>
            <p:ph idx="1" type="subTitle"/>
          </p:nvPr>
        </p:nvSpPr>
        <p:spPr>
          <a:xfrm>
            <a:off x="540000" y="1260000"/>
            <a:ext cx="3852000" cy="23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Вовлечение пользователей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Менеджмент редко активно вовлекается и привыкает к новым технологиям. Зачастую внедрение BI невыгодно многим сотрудникам, так как делает их работы прозрачнее.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Актуально для крупных компаний, где данные начали хранить давно менее актуально для стартапов и технологических компаний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68" name="Google Shape;868;p13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Барьеры для дальнейшего развития BI</a:t>
            </a:r>
            <a:endParaRPr/>
          </a:p>
        </p:txBody>
      </p:sp>
      <p:sp>
        <p:nvSpPr>
          <p:cNvPr id="869" name="Google Shape;869;p13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Качество данных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Чем крупнее и старше организация, тем выше вероятность, что качество данных низкое.</a:t>
            </a:r>
            <a:endParaRPr i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Культура инноваций в компании облегчит вовлечение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70" name="Google Shape;870;p136"/>
          <p:cNvSpPr txBox="1"/>
          <p:nvPr>
            <p:ph idx="1" type="subTitle"/>
          </p:nvPr>
        </p:nvSpPr>
        <p:spPr>
          <a:xfrm>
            <a:off x="540000" y="4039350"/>
            <a:ext cx="80640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BI активно развивается, но есть 2 фактора, которые мешают развиваться более активно.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7" name="Google Shape;587;p101"/>
          <p:cNvSpPr txBox="1"/>
          <p:nvPr>
            <p:ph idx="1" type="subTitle"/>
          </p:nvPr>
        </p:nvSpPr>
        <p:spPr>
          <a:xfrm>
            <a:off x="540000" y="1168500"/>
            <a:ext cx="80640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BI и в чем его миссия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задачи решает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Каким организациям нужен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История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есть инструменты для работы и как определить их уровень развития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есть барьеры для дальнейшего развития BI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BI - это IT или нет?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Место BI инструментов в архитектуре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изменился рынок BI за последнее время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8" name="Google Shape;588;p10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 зависимости от структуры компании BI относится к разным направлениям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76" name="Google Shape;876;p137"/>
          <p:cNvSpPr txBox="1"/>
          <p:nvPr>
            <p:ph idx="1" type="subTitle"/>
          </p:nvPr>
        </p:nvSpPr>
        <p:spPr>
          <a:xfrm>
            <a:off x="540000" y="1487100"/>
            <a:ext cx="3852000" cy="23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IT 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Ключевые особенности: нужно адаптироваться к работе среди разработчиков и быть связующим звеном между разработкой и бизнесом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77" name="Google Shape;877;p13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 - это IT или не IT?</a:t>
            </a:r>
            <a:endParaRPr/>
          </a:p>
        </p:txBody>
      </p:sp>
      <p:sp>
        <p:nvSpPr>
          <p:cNvPr id="878" name="Google Shape;878;p137"/>
          <p:cNvSpPr txBox="1"/>
          <p:nvPr>
            <p:ph idx="3" type="subTitle"/>
          </p:nvPr>
        </p:nvSpPr>
        <p:spPr>
          <a:xfrm>
            <a:off x="4752000" y="1487100"/>
            <a:ext cx="3852000" cy="216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Не IT 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Маркетинг, финансовый департамент, продажи Ключевые особенности: нужно понимать логику бизнес-процесса функции, к которой относится BI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79" name="Google Shape;879;p137"/>
          <p:cNvSpPr txBox="1"/>
          <p:nvPr>
            <p:ph idx="1" type="subTitle"/>
          </p:nvPr>
        </p:nvSpPr>
        <p:spPr>
          <a:xfrm>
            <a:off x="540000" y="4039350"/>
            <a:ext cx="80640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</a:rPr>
              <a:t>BI аналитик работает на стыке профессий и от него требуется как наличие технических навыков, так и понимание бизнес процессов.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3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Место BI в архитектуре</a:t>
            </a:r>
            <a:endParaRPr/>
          </a:p>
        </p:txBody>
      </p:sp>
      <p:sp>
        <p:nvSpPr>
          <p:cNvPr id="885" name="Google Shape;885;p1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39"/>
          <p:cNvSpPr txBox="1"/>
          <p:nvPr>
            <p:ph idx="4294967295"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Montserrat"/>
                <a:ea typeface="Montserrat"/>
                <a:cs typeface="Montserrat"/>
                <a:sym typeface="Montserrat"/>
              </a:rPr>
              <a:t>Пример проекта по анализу интернет-маркетинга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1" name="Google Shape;891;p13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539996" y="4680000"/>
            <a:ext cx="1421353" cy="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39"/>
          <p:cNvPicPr preferRelativeResize="0"/>
          <p:nvPr/>
        </p:nvPicPr>
        <p:blipFill rotWithShape="1">
          <a:blip r:embed="rId4">
            <a:alphaModFix/>
          </a:blip>
          <a:srcRect b="3912" l="1917" r="2214" t="11592"/>
          <a:stretch/>
        </p:blipFill>
        <p:spPr>
          <a:xfrm>
            <a:off x="1821985" y="1175606"/>
            <a:ext cx="5140032" cy="33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39"/>
          <p:cNvSpPr txBox="1"/>
          <p:nvPr>
            <p:ph idx="1" type="subTitle"/>
          </p:nvPr>
        </p:nvSpPr>
        <p:spPr>
          <a:xfrm>
            <a:off x="540000" y="203194"/>
            <a:ext cx="109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"/>
              <a:t>Примеры архитектуры решений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4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Как изменился рынок BI в России в 2022 году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99" name="Google Shape;899;p140"/>
          <p:cNvSpPr txBox="1"/>
          <p:nvPr>
            <p:ph idx="1" type="subTitle"/>
          </p:nvPr>
        </p:nvSpPr>
        <p:spPr>
          <a:xfrm>
            <a:off x="540000" y="1440000"/>
            <a:ext cx="8064000" cy="30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Основное изменение заключается в том, что государственные заказчики обязали переехать на отечественное ПО. Это приведет к падению доли иностранных решение, но это падение не будет существенным, так как для коммерческих компаний существует много возможностей и дальше развивать решения на иностранном стеке.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Более подробно о том, на какие версии больше повлияют изменения, а на какие меньше мы поговорим в следующих уроках.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900" name="Google Shape;900;p14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Изменения рынка BI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4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Что нового мы узнали и чему научились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06" name="Google Shape;906;p14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Подведем итог</a:t>
            </a:r>
            <a:endParaRPr/>
          </a:p>
        </p:txBody>
      </p:sp>
      <p:sp>
        <p:nvSpPr>
          <p:cNvPr id="907" name="Google Shape;907;p141"/>
          <p:cNvSpPr txBox="1"/>
          <p:nvPr/>
        </p:nvSpPr>
        <p:spPr>
          <a:xfrm>
            <a:off x="540000" y="1562275"/>
            <a:ext cx="78849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💡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BI обеспечивает оперативными данными для принятия решений.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💡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BI делает операционную аналитику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💡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Чем крупнее организация, тем больше она нуждается в BI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💡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Основные барьеры развития BI — это качество данных и вовлечённость пользователей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💡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Квадрант Gartner — главный источник оценки BI-систем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💡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 рынке есть топ-3 BI-системы: Power BI, Tableau и QlikView 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4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</a:rPr>
              <a:t>Что будет дальше?</a:t>
            </a:r>
            <a:endParaRPr/>
          </a:p>
        </p:txBody>
      </p:sp>
      <p:sp>
        <p:nvSpPr>
          <p:cNvPr id="913" name="Google Shape;913;p142"/>
          <p:cNvSpPr txBox="1"/>
          <p:nvPr>
            <p:ph idx="1" type="subTitle"/>
          </p:nvPr>
        </p:nvSpPr>
        <p:spPr>
          <a:xfrm>
            <a:off x="536400" y="1440000"/>
            <a:ext cx="385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7620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?"/>
            </a:pPr>
            <a:r>
              <a:rPr lang="ru">
                <a:solidFill>
                  <a:schemeClr val="dk1"/>
                </a:solidFill>
              </a:rPr>
              <a:t>Как визуализировать элементы в BI?</a:t>
            </a:r>
            <a:endParaRPr sz="1200"/>
          </a:p>
        </p:txBody>
      </p:sp>
      <p:sp>
        <p:nvSpPr>
          <p:cNvPr id="914" name="Google Shape;914;p142"/>
          <p:cNvSpPr txBox="1"/>
          <p:nvPr>
            <p:ph idx="3" type="subTitle"/>
          </p:nvPr>
        </p:nvSpPr>
        <p:spPr>
          <a:xfrm>
            <a:off x="536400" y="2610000"/>
            <a:ext cx="385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7620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💊"/>
            </a:pPr>
            <a:r>
              <a:rPr lang="ru">
                <a:solidFill>
                  <a:schemeClr val="dk1"/>
                </a:solidFill>
              </a:rPr>
              <a:t>Как делать математические расчеты?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5" name="Google Shape;915;p142"/>
          <p:cNvSpPr txBox="1"/>
          <p:nvPr>
            <p:ph idx="5" type="subTitle"/>
          </p:nvPr>
        </p:nvSpPr>
        <p:spPr>
          <a:xfrm>
            <a:off x="536400" y="3776400"/>
            <a:ext cx="385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7620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📢"/>
            </a:pPr>
            <a:r>
              <a:rPr lang="ru">
                <a:solidFill>
                  <a:schemeClr val="dk1"/>
                </a:solidFill>
              </a:rPr>
              <a:t>Как скачивать данные в BI инструмент?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6" name="Google Shape;916;p142"/>
          <p:cNvSpPr txBox="1"/>
          <p:nvPr>
            <p:ph idx="7" type="subTitle"/>
          </p:nvPr>
        </p:nvSpPr>
        <p:spPr>
          <a:xfrm>
            <a:off x="4751990" y="1440000"/>
            <a:ext cx="385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7620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😋"/>
            </a:pPr>
            <a:r>
              <a:rPr lang="ru">
                <a:solidFill>
                  <a:schemeClr val="dk1"/>
                </a:solidFill>
              </a:rPr>
              <a:t>Как сделать итоговый дашборд?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7" name="Google Shape;917;p142"/>
          <p:cNvSpPr txBox="1"/>
          <p:nvPr>
            <p:ph idx="9" type="subTitle"/>
          </p:nvPr>
        </p:nvSpPr>
        <p:spPr>
          <a:xfrm>
            <a:off x="4752000" y="2610000"/>
            <a:ext cx="385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7620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💭"/>
            </a:pPr>
            <a:r>
              <a:rPr lang="ru">
                <a:solidFill>
                  <a:schemeClr val="dk1"/>
                </a:solidFill>
              </a:rPr>
              <a:t>Как преобразовывать данные?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8" name="Google Shape;918;p142"/>
          <p:cNvSpPr txBox="1"/>
          <p:nvPr>
            <p:ph idx="14" type="subTitle"/>
          </p:nvPr>
        </p:nvSpPr>
        <p:spPr>
          <a:xfrm>
            <a:off x="4752000" y="3776400"/>
            <a:ext cx="385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7620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💓"/>
            </a:pPr>
            <a:r>
              <a:rPr lang="ru">
                <a:solidFill>
                  <a:schemeClr val="dk1"/>
                </a:solidFill>
              </a:rPr>
              <a:t>Обзор отечественного рынка BI продуктов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BI и в чем его миссия?</a:t>
            </a:r>
            <a:endParaRPr/>
          </a:p>
        </p:txBody>
      </p:sp>
      <p:sp>
        <p:nvSpPr>
          <p:cNvPr id="594" name="Google Shape;594;p10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просто, то BI - это Excel + Power Point в одном инструменте, где есть больше возможностей, чем в самих Excel и Power Point</a:t>
            </a:r>
            <a:endParaRPr/>
          </a:p>
        </p:txBody>
      </p:sp>
      <p:sp>
        <p:nvSpPr>
          <p:cNvPr id="600" name="Google Shape;600;p10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более научно, то BI - это </a:t>
            </a:r>
            <a:r>
              <a:rPr lang="ru">
                <a:solidFill>
                  <a:srgbClr val="8D46F6"/>
                </a:solidFill>
              </a:rPr>
              <a:t>автоматизация </a:t>
            </a:r>
            <a:r>
              <a:rPr lang="ru"/>
              <a:t>аналитических процессов для </a:t>
            </a:r>
            <a:r>
              <a:rPr lang="ru">
                <a:solidFill>
                  <a:srgbClr val="8D46F6"/>
                </a:solidFill>
              </a:rPr>
              <a:t>презентации </a:t>
            </a:r>
            <a:r>
              <a:rPr lang="ru"/>
              <a:t>данных в красивой форме</a:t>
            </a:r>
            <a:endParaRPr/>
          </a:p>
        </p:txBody>
      </p:sp>
      <p:sp>
        <p:nvSpPr>
          <p:cNvPr id="606" name="Google Shape;606;p10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 расшифровывается как Business Intelligence и не переводится на русский. В проф сообществе так и говорят “биай”</a:t>
            </a:r>
            <a:endParaRPr/>
          </a:p>
        </p:txBody>
      </p:sp>
      <p:sp>
        <p:nvSpPr>
          <p:cNvPr id="612" name="Google Shape;612;p10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0">
            <a:off x="6470292" y="3171200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Миссия BI заключается в том, чтобы обеспечить организацию </a:t>
            </a:r>
            <a:r>
              <a:rPr lang="ru" sz="1700">
                <a:solidFill>
                  <a:schemeClr val="accent1"/>
                </a:solidFill>
                <a:highlight>
                  <a:schemeClr val="lt1"/>
                </a:highlight>
              </a:rPr>
              <a:t>оперативными 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данными для помощи в принятии управленческих решений.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BI делает решения более </a:t>
            </a:r>
            <a:r>
              <a:rPr lang="ru" sz="1700">
                <a:solidFill>
                  <a:srgbClr val="8D46F6"/>
                </a:solidFill>
                <a:highlight>
                  <a:schemeClr val="lt1"/>
                </a:highlight>
              </a:rPr>
              <a:t>понятными 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и </a:t>
            </a:r>
            <a:r>
              <a:rPr lang="ru" sz="1700">
                <a:solidFill>
                  <a:srgbClr val="8D46F6"/>
                </a:solidFill>
                <a:highlight>
                  <a:schemeClr val="lt1"/>
                </a:highlight>
              </a:rPr>
              <a:t>объективными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. Помогает принимать их быстрее, что сверхважно для любой современной организации.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Например в BI можно настроить push уведомления на ответственного сотрудника при наступлении какого-то события, чтобы он отреагировал на ситуацию сразу, а не после совещания.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19" name="Google Shape;619;p10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Миссия BI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0" name="Google Shape;620;p10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Что такое BI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